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5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72" y="3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279006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math#pid=68f08d4c6bbba7ab66dfaa57#tid=68f840f97a4d3800093b1c64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3575304" y="5541264"/>
            <a:ext cx="5038344" cy="5394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高中数学 选择性必修 第二册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283464"/>
            <a:ext cx="3163824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21208" y="283464"/>
            <a:ext cx="3163824" cy="4480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18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高中数学 选择性必修 第二册</a:t>
            </a:r>
            <a:endParaRPr lang="en-US" sz="1800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283464"/>
            <a:ext cx="3163824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21208" y="283464"/>
            <a:ext cx="3163824" cy="4480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18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高中数学 选择性必修 第二册</a:t>
            </a:r>
            <a:endParaRPr lang="en-US" sz="1800" dirty="0"/>
          </a:p>
        </p:txBody>
      </p:sp>
      <p:sp>
        <p:nvSpPr>
          <p:cNvPr id="5" name="MasterShapeName"/>
          <p:cNvSpPr/>
          <p:nvPr/>
        </p:nvSpPr>
        <p:spPr>
          <a:xfrm>
            <a:off x="0" y="1042416"/>
            <a:ext cx="12188952" cy="466344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13d6a399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283464"/>
            <a:ext cx="3163824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21208" y="283464"/>
            <a:ext cx="3163824" cy="4480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18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高中数学 选择性必修 第二册</a:t>
            </a:r>
            <a:endParaRPr lang="en-US" sz="1800" dirty="0"/>
          </a:p>
        </p:txBody>
      </p:sp>
      <p:sp>
        <p:nvSpPr>
          <p:cNvPr id="5" name="MasterShapeName"/>
          <p:cNvSpPr/>
          <p:nvPr/>
        </p:nvSpPr>
        <p:spPr>
          <a:xfrm>
            <a:off x="0" y="1042416"/>
            <a:ext cx="12188952" cy="46634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00A0A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上分点1 求函数的导函数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91c7c503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283464"/>
            <a:ext cx="3163824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21208" y="283464"/>
            <a:ext cx="3163824" cy="4480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18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高中数学 选择性必修 第二册</a:t>
            </a:r>
            <a:endParaRPr lang="en-US" sz="1800" dirty="0"/>
          </a:p>
        </p:txBody>
      </p:sp>
      <p:sp>
        <p:nvSpPr>
          <p:cNvPr id="5" name="MasterShapeName"/>
          <p:cNvSpPr/>
          <p:nvPr/>
        </p:nvSpPr>
        <p:spPr>
          <a:xfrm>
            <a:off x="0" y="1042416"/>
            <a:ext cx="12188952" cy="46634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00A0A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上分点2 导数公式的应用</a:t>
            </a:r>
            <a:endParaRPr lang="en-US" sz="240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34.png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png"/><Relationship Id="rId3" Type="http://schemas.openxmlformats.org/officeDocument/2006/relationships/image" Target="../media/image35.png"/><Relationship Id="rId7" Type="http://schemas.openxmlformats.org/officeDocument/2006/relationships/image" Target="../media/image39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38.png"/><Relationship Id="rId5" Type="http://schemas.openxmlformats.org/officeDocument/2006/relationships/image" Target="../media/image37.png"/><Relationship Id="rId4" Type="http://schemas.openxmlformats.org/officeDocument/2006/relationships/image" Target="../media/image36.png"/><Relationship Id="rId9" Type="http://schemas.openxmlformats.org/officeDocument/2006/relationships/image" Target="../media/image4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&amp;si=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&amp;si=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5_BD.23_1#0e9301c47?vop=1&amp;pid=91c7c503a&amp;color=0,0,0&amp;vtp=1&amp;bt=1&amp;bbb=1"/>
              <p:cNvSpPr/>
              <p:nvPr/>
            </p:nvSpPr>
            <p:spPr>
              <a:xfrm>
                <a:off x="832104" y="1508759"/>
                <a:ext cx="10533888" cy="52584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5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8.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过点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(1,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作曲线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：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的两条切线，切点分别为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，则直线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的方程为</a:t>
                </a:r>
                <a:r>
                  <a:rPr lang="en-US" altLang="zh-CN" sz="180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_______________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2" name="QB_5_BD.23_1#0e9301c47?vop=1&amp;pid=91c7c503a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59"/>
                <a:ext cx="10533888" cy="525844"/>
              </a:xfrm>
              <a:prstGeom prst="rect">
                <a:avLst/>
              </a:prstGeom>
              <a:blipFill>
                <a:blip r:embed="rId3"/>
                <a:stretch>
                  <a:fillRect l="-1389" b="-1494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B_5_AN.24_1#0e9301c47.blank?vop=1&amp;pid=91c7c503a&amp;color=0,0,0&amp;vpa=8&amp;vtp=1&amp;bbb=1&amp;rh=30.5"/>
              <p:cNvSpPr/>
              <p:nvPr/>
            </p:nvSpPr>
            <p:spPr>
              <a:xfrm>
                <a:off x="9056878" y="1531938"/>
                <a:ext cx="1612646" cy="38735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altLang="zh-CN" b="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b="0" i="0" smtClean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b="0" i="0" smtClean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b="0" i="0" smtClean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b="0" i="0" smtClean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−2=0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3" name="QB_5_AN.24_1#0e9301c47.blank?vop=1&amp;pid=91c7c503a&amp;color=0,0,0&amp;vpa=8&amp;vtp=1&amp;bbb=1&amp;rh=30.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056878" y="1531938"/>
                <a:ext cx="1612646" cy="387350"/>
              </a:xfrm>
              <a:prstGeom prst="rect">
                <a:avLst/>
              </a:prstGeom>
              <a:blipFill>
                <a:blip r:embed="rId4"/>
                <a:stretch>
                  <a:fillRect r="-1136" b="-1562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B_5_AS.25_1#0e9301c47?vop=1&amp;pid=91c7c503a&amp;color=0,0,0&amp;vtp=1&amp;bbb=1"/>
              <p:cNvSpPr/>
              <p:nvPr/>
            </p:nvSpPr>
            <p:spPr>
              <a:xfrm>
                <a:off x="832104" y="2035874"/>
                <a:ext cx="10533888" cy="4008438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【解析】设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𝑦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𝑦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≠0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≠0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3500"/>
                  </a:lnSpc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′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，所以切线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𝑃𝐴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的方程为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𝑦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</m:den>
                    </m:f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把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点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的坐标代入上式可得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𝑦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</m:den>
                    </m:f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(1−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)①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因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为切点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在曲线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上，所以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𝑦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，代入①式可得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𝑦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𝑦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den>
                    </m:f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(1−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化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简可得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𝑦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𝑦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又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𝑦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𝑦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−2=0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同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理可得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𝑦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−2=0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以直线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的方程为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−2=0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4" name="QB_5_AS.25_1#0e9301c47?vop=1&amp;pid=91c7c503a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035874"/>
                <a:ext cx="10533888" cy="4008438"/>
              </a:xfrm>
              <a:prstGeom prst="rect">
                <a:avLst/>
              </a:prstGeom>
              <a:blipFill>
                <a:blip r:embed="rId5"/>
                <a:stretch>
                  <a:fillRect l="-1389" b="-197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&amp;si=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5_BD.26_1#9bae5f39c?vop=1&amp;pid=91c7c503a&amp;color=0,0,0&amp;vtp=1&amp;bt=1&amp;bbb=1&amp;hb=1"/>
              <p:cNvSpPr/>
              <p:nvPr/>
            </p:nvSpPr>
            <p:spPr>
              <a:xfrm>
                <a:off x="832104" y="1508760"/>
                <a:ext cx="10533888" cy="986346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9.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曲线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与曲线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分别交于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两点，设曲线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在点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处的切线斜率为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</a:p>
              <a:p>
                <a:pPr latinLnBrk="1">
                  <a:lnSpc>
                    <a:spcPts val="40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曲线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在点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处的切线斜率为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______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2" name="QB_5_BD.26_1#9bae5f39c?vop=1&amp;pid=91c7c503a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986346"/>
              </a:xfrm>
              <a:prstGeom prst="rect">
                <a:avLst/>
              </a:prstGeom>
              <a:blipFill>
                <a:blip r:embed="rId3"/>
                <a:stretch>
                  <a:fillRect l="-1389" r="-2488" b="-869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B_5_AN.27_1#9bae5f39c.blank?vop=1&amp;pid=91c7c503a&amp;color=0,0,0&amp;vpa=9&amp;vtp=1&amp;bbb=1"/>
              <p:cNvSpPr/>
              <p:nvPr/>
            </p:nvSpPr>
            <p:spPr>
              <a:xfrm>
                <a:off x="6770180" y="2107691"/>
                <a:ext cx="611188" cy="26035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2200"/>
                  </a:lnSpc>
                </a:pP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3</m:t>
                    </m:r>
                    <m:r>
                      <m:rPr>
                        <m:sty m:val="p"/>
                      </m:rPr>
                      <a:rPr lang="en-US" altLang="zh-CN" b="0" i="0" smtClean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b="0" i="0" smtClean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b="0" i="0" smtClean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3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3" name="QB_5_AN.27_1#9bae5f39c.blank?vop=1&amp;pid=91c7c503a&amp;color=0,0,0&amp;vpa=9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70180" y="2107691"/>
                <a:ext cx="611188" cy="260350"/>
              </a:xfrm>
              <a:prstGeom prst="rect">
                <a:avLst/>
              </a:prstGeom>
              <a:blipFill>
                <a:blip r:embed="rId4"/>
                <a:stretch>
                  <a:fillRect l="-5000" r="-3000" b="-1428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B_5_EX.28_1#9bae5f39c?vop=1&amp;pid=91c7c503a&amp;color=0,0,0&amp;vtp=1&amp;bbb=1&amp;hb=1"/>
              <p:cNvSpPr/>
              <p:nvPr/>
            </p:nvSpPr>
            <p:spPr>
              <a:xfrm>
                <a:off x="832104" y="2499677"/>
                <a:ext cx="10533888" cy="7620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000"/>
                  </a:lnSpc>
                </a:pP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思路导引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根据题意结合对称性可设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则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结合导数的几何意义求得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再</a:t>
                </a:r>
              </a:p>
              <a:p>
                <a:pPr latinLnBrk="1">
                  <a:lnSpc>
                    <a:spcPts val="30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将点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的坐标代入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中即可得结果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4" name="QB_5_EX.28_1#9bae5f39c?vop=1&amp;pid=91c7c503a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499677"/>
                <a:ext cx="10533888" cy="762000"/>
              </a:xfrm>
              <a:prstGeom prst="rect">
                <a:avLst/>
              </a:prstGeom>
              <a:blipFill>
                <a:blip r:embed="rId5"/>
                <a:stretch>
                  <a:fillRect l="-1389" t="-4000" b="-1120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B_5_AS.29_1#9bae5f39c?vop=1&amp;pid=91c7c503a&amp;color=0,0,0&amp;vtp=1&amp;bbb=1"/>
              <p:cNvSpPr/>
              <p:nvPr/>
            </p:nvSpPr>
            <p:spPr>
              <a:xfrm>
                <a:off x="832104" y="3273361"/>
                <a:ext cx="10533888" cy="2688908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0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【解析】因为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互为反函数，其图象关于直线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对称，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40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且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反比例函数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的图象也关于直线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对称，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30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以点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关于直线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对称，设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42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设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由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题意可得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</m:sub>
                        </m:sSub>
                      </m:den>
                    </m:f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ln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</m:sub>
                        </m:sSub>
                      </m:sup>
                    </m:sSup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</m:sub>
                        </m:sSub>
                      </m:den>
                    </m:f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，解得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或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（舍去），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可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(3,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3)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3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3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5" name="QB_5_AS.29_1#9bae5f39c?vop=1&amp;pid=91c7c503a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3273361"/>
                <a:ext cx="10533888" cy="2688908"/>
              </a:xfrm>
              <a:prstGeom prst="rect">
                <a:avLst/>
              </a:prstGeom>
              <a:blipFill>
                <a:blip r:embed="rId6"/>
                <a:stretch>
                  <a:fillRect l="-1389" t="-454" b="-294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5" grpId="0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&amp;si=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5_BD.30_1#ed5c68659?vop=1&amp;pid=91c7c503a&amp;color=0,0,0&amp;vtp=1&amp;bt=1&amp;bbb=1&amp;hb=1"/>
              <p:cNvSpPr/>
              <p:nvPr/>
            </p:nvSpPr>
            <p:spPr>
              <a:xfrm>
                <a:off x="832104" y="1508760"/>
                <a:ext cx="10531904" cy="135534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10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900" b="0" i="0" kern="0">
                    <a:solidFill>
                      <a:srgbClr val="FFFFFF"/>
                    </a:solidFill>
                    <a:latin typeface="SimSun" panose="02010600030101010101" pitchFamily="2" charset="-122"/>
                    <a:ea typeface="微软雅黑" pitchFamily="34" charset="-122"/>
                    <a:cs typeface="微软雅黑" pitchFamily="34" charset="-120"/>
                  </a:rPr>
                  <a:t>       </a:t>
                </a:r>
                <a:r>
                  <a:rPr lang="en-US" altLang="zh-CN" sz="1800" b="0" i="0" dirty="0" err="1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已知曲线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: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及点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(1,0)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.过点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作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轴的垂线交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于点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，过点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作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的切线且交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轴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 dirty="0" err="1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于点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，过点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作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轴的垂线交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于点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，过点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作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的切线且交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轴于点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⋯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，依此类推，则点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</a:t>
                </a:r>
              </a:p>
              <a:p>
                <a:pPr latinLnBrk="1">
                  <a:lnSpc>
                    <a:spcPts val="4800"/>
                  </a:lnSpc>
                </a:pP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坐标为</a:t>
                </a:r>
                <a:r>
                  <a:rPr lang="en-US" altLang="zh-CN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______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sSub>
                      <m:sSubPr>
                        <m:ctrlPr>
                          <a:rPr lang="en-US" altLang="zh-CN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|+|</m:t>
                    </m:r>
                    <m:sSub>
                      <m:sSubPr>
                        <m:ctrlPr>
                          <a:rPr lang="en-US" altLang="zh-CN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altLang="zh-CN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|+|</m:t>
                    </m:r>
                    <m:sSub>
                      <m:sSubPr>
                        <m:ctrlPr>
                          <a:rPr lang="en-US" altLang="zh-CN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sSub>
                      <m:sSubPr>
                        <m:ctrlPr>
                          <a:rPr lang="en-US" altLang="zh-CN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|+⋯+|</m:t>
                    </m:r>
                    <m:sSub>
                      <m:sSubPr>
                        <m:ctrlPr>
                          <a:rPr lang="en-US" altLang="zh-CN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sSub>
                      <m:sSubPr>
                        <m:ctrlPr>
                          <a:rPr lang="en-US" altLang="zh-CN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|=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</a:t>
                </a:r>
                <a:r>
                  <a:rPr lang="en-US" altLang="zh-CN" sz="2700" b="0" i="0" u="sng" kern="0" spc="-99900" dirty="0">
                    <a:solidFill>
                      <a:srgbClr val="FF00FF"/>
                    </a:solidFill>
                    <a:latin typeface="SimSun" panose="02010600030101010101" pitchFamily="2" charset="-122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_______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2" name="QB_5_BD.30_1#ed5c68659?vop=1&amp;pid=91c7c503a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1904" cy="1355344"/>
              </a:xfrm>
              <a:prstGeom prst="rect">
                <a:avLst/>
              </a:prstGeom>
              <a:blipFill>
                <a:blip r:embed="rId3"/>
                <a:stretch>
                  <a:fillRect l="-1390" r="-405" b="-1036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QB_5_BD.30_1#ed5c68659?vop=1&amp;pid=91c7c503a&amp;color=0,0,0&amp;tib=255,255,255&amp;iip=1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272128" y="1718088"/>
            <a:ext cx="393192" cy="1645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4" name="QB_5_AN.31_1#ed5c68659.blank?vop=1&amp;pid=91c7c503a&amp;color=0,0,0&amp;vpa=10&amp;vtp=1&amp;bbb=1"/>
              <p:cNvSpPr/>
              <p:nvPr/>
            </p:nvSpPr>
            <p:spPr>
              <a:xfrm>
                <a:off x="1560766" y="2542539"/>
                <a:ext cx="609600" cy="26035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2200"/>
                  </a:lnSpc>
                </a:pP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(2,0)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4" name="QB_5_AN.31_1#ed5c68659.blank?vop=1&amp;pid=91c7c503a&amp;color=0,0,0&amp;vpa=1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60766" y="2542539"/>
                <a:ext cx="609600" cy="260350"/>
              </a:xfrm>
              <a:prstGeom prst="rect">
                <a:avLst/>
              </a:prstGeom>
              <a:blipFill>
                <a:blip r:embed="rId5"/>
                <a:stretch>
                  <a:fillRect l="-9000" t="-4651" r="-9000" b="-3953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B_5_AN.32_1#ed5c68659.blank?vop=1&amp;pid=91c7c503a&amp;color=0,0,0&amp;vpa=11&amp;vtp=1&amp;bbb=1&amp;rh=30.5"/>
              <p:cNvSpPr/>
              <p:nvPr/>
            </p:nvSpPr>
            <p:spPr>
              <a:xfrm>
                <a:off x="6529705" y="2423223"/>
                <a:ext cx="902272" cy="38735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2−</m:t>
                    </m:r>
                    <m:f>
                      <m:fPr>
                        <m:ctrlPr>
                          <a:rPr lang="en-US" altLang="zh-CN" b="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en-US" altLang="zh-CN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−1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5" name="QB_5_AN.32_1#ed5c68659.blank?vop=1&amp;pid=91c7c503a&amp;color=0,0,0&amp;vpa=11&amp;vtp=1&amp;bbb=1&amp;rh=30.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29705" y="2423223"/>
                <a:ext cx="902272" cy="387350"/>
              </a:xfrm>
              <a:prstGeom prst="rect">
                <a:avLst/>
              </a:prstGeom>
              <a:blipFill>
                <a:blip r:embed="rId6"/>
                <a:stretch>
                  <a:fillRect l="-2703" b="-1746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QB_5_AS.33_1#ed5c68659?vop=1&amp;pid=91c7c503a&amp;color=0,0,0&amp;vtp=1&amp;bbb=1"/>
              <p:cNvSpPr/>
              <p:nvPr/>
            </p:nvSpPr>
            <p:spPr>
              <a:xfrm>
                <a:off x="832104" y="2876105"/>
                <a:ext cx="10533888" cy="5842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6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【解析】设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,0)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1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den>
                    </m:f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6" name="QB_5_AS.33_1#ed5c68659?vop=1&amp;pid=91c7c503a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876105"/>
                <a:ext cx="10533888" cy="584200"/>
              </a:xfrm>
              <a:prstGeom prst="rect">
                <a:avLst/>
              </a:prstGeom>
              <a:blipFill>
                <a:blip r:embed="rId7"/>
                <a:stretch>
                  <a:fillRect l="-1389" b="-729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QB_5_AS.33_2#ed5c68659?vop=1&amp;pid=91c7c503a&amp;color=0,0,0&amp;tib=255,255,255&amp;vtp=1" descr="preencoded.png"/>
          <p:cNvPicPr>
            <a:picLocks noChangeAspect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129784" y="3587305"/>
            <a:ext cx="1938528" cy="15179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8" name="QB_5_AS.33_3#ed5c68659?vop=1&amp;pid=91c7c503a&amp;color=0,0,0&amp;vtp=1&amp;bbb=1"/>
              <p:cNvSpPr/>
              <p:nvPr/>
            </p:nvSpPr>
            <p:spPr>
              <a:xfrm>
                <a:off x="832104" y="5238305"/>
                <a:ext cx="10533888" cy="4826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8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由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′=−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，则曲线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在点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处的切线的斜率为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8" name="QB_5_AS.33_3#ed5c68659?vop=1&amp;pid=91c7c503a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5238305"/>
                <a:ext cx="10533888" cy="482600"/>
              </a:xfrm>
              <a:prstGeom prst="rect">
                <a:avLst/>
              </a:prstGeom>
              <a:blipFill>
                <a:blip r:embed="rId9"/>
                <a:stretch>
                  <a:fillRect l="-1389" b="-1012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5" grpId="0" build="p" animBg="1"/>
      <p:bldP spid="6" grpId="0" build="p" animBg="1"/>
      <p:bldP spid="8" grpId="0" build="p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3&amp;si=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5_AS.33_4#ed5c68659?vop=1&amp;pid=91c7c503a&amp;color=0,0,0&amp;mp=1&amp;vtp=1&amp;bt=1&amp;bbb=1"/>
              <p:cNvSpPr/>
              <p:nvPr/>
            </p:nvSpPr>
            <p:spPr>
              <a:xfrm>
                <a:off x="832104" y="1508760"/>
                <a:ext cx="10533888" cy="24130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8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切线方程为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，即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令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=1≠0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是以1为首项，2为公比的等比数列，则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故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，即点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的坐标为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(2,0)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5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−1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|+|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|+|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|+⋯+|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</m:sup>
                        </m:sSup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p>
                        </m:sSup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−1</m:t>
                            </m:r>
                          </m:sup>
                        </m:sSup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1−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𝑛</m:t>
                                </m:r>
                              </m:sup>
                            </m:sSup>
                          </m:den>
                        </m:f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1−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den>
                        </m:f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−1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B_5_AS.33_4#ed5c68659?vop=1&amp;pid=91c7c503a&amp;color=0,0,0&amp;mp=1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2413000"/>
              </a:xfrm>
              <a:prstGeom prst="rect">
                <a:avLst/>
              </a:prstGeom>
              <a:blipFill>
                <a:blip r:embed="rId3"/>
                <a:stretch>
                  <a:fillRect l="-1389" r="-1215" b="-25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&amp;si=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#c53c0fe3b.fixed?pid=f178db344&amp;color=195,214,0&amp;vtp=1&amp;bbb=1"/>
          <p:cNvSpPr/>
          <p:nvPr/>
        </p:nvSpPr>
        <p:spPr>
          <a:xfrm>
            <a:off x="0" y="1618488"/>
            <a:ext cx="12188952" cy="896112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C3D6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第二章</a:t>
            </a:r>
            <a:r>
              <a:rPr lang="en-US" altLang="zh-CN" sz="4400" b="1" i="0" dirty="0">
                <a:solidFill>
                  <a:srgbClr val="C3D6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4400" b="1" i="0" dirty="0">
                <a:solidFill>
                  <a:srgbClr val="C3D6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导数及其应用</a:t>
            </a:r>
            <a:endParaRPr lang="en-US" altLang="zh-CN" sz="4400" dirty="0"/>
          </a:p>
        </p:txBody>
      </p:sp>
      <p:sp>
        <p:nvSpPr>
          <p:cNvPr id="3" name="C_2_BD#c53c0fe3b.fixed?pid=f178db344&amp;color=255,255,255&amp;vtp=1&amp;bbb=1"/>
          <p:cNvSpPr/>
          <p:nvPr/>
        </p:nvSpPr>
        <p:spPr>
          <a:xfrm>
            <a:off x="0" y="2880360"/>
            <a:ext cx="12188952" cy="64922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4000"/>
              </a:lnSpc>
            </a:pPr>
            <a:r>
              <a:rPr lang="en-US" altLang="zh-CN" sz="3200" b="0" i="0" dirty="0">
                <a:solidFill>
                  <a:srgbClr val="FFFF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§3</a:t>
            </a:r>
            <a:r>
              <a:rPr lang="en-US" altLang="zh-CN" sz="3200" b="0" i="0" dirty="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3200" b="0" i="0" dirty="0">
                <a:solidFill>
                  <a:srgbClr val="FFFF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导数的计算</a:t>
            </a:r>
            <a:endParaRPr lang="en-US" altLang="zh-CN" sz="3200" dirty="0"/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&amp;si=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1_1#43e87b57e?vop=1&amp;pid=13d6a3991&amp;color=0,0,0&amp;vtp=1&amp;bt=1&amp;bbb=1"/>
          <p:cNvSpPr/>
          <p:nvPr/>
        </p:nvSpPr>
        <p:spPr>
          <a:xfrm>
            <a:off x="832104" y="1508760"/>
            <a:ext cx="10533888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下列求导运算正确的是(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1800" dirty="0"/>
          </a:p>
        </p:txBody>
      </p:sp>
      <p:sp>
        <p:nvSpPr>
          <p:cNvPr id="3" name="QC_5_AN.2_1#43e87b57e.bracket?vop=1&amp;pid=13d6a3991&amp;color=0,0,0&amp;vpa=1&amp;vtp=1"/>
          <p:cNvSpPr/>
          <p:nvPr/>
        </p:nvSpPr>
        <p:spPr>
          <a:xfrm>
            <a:off x="3604673" y="1504950"/>
            <a:ext cx="331788" cy="36334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2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C</a:t>
            </a:r>
            <a:endParaRPr lang="en-US" altLang="zh-CN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5_BD.1_2#43e87b57e.choices?vop=1&amp;pid=13d6a3991&amp;color=0,0,0&amp;vtp=1&amp;bbb=1"/>
              <p:cNvSpPr/>
              <p:nvPr/>
            </p:nvSpPr>
            <p:spPr>
              <a:xfrm>
                <a:off x="832104" y="1875790"/>
                <a:ext cx="10533888" cy="525907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4500"/>
                  </a:lnSpc>
                  <a:tabLst>
                    <a:tab pos="2439797" algn="l"/>
                    <a:tab pos="5171694" algn="l"/>
                    <a:tab pos="7865491" algn="l"/>
                  </a:tabLst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′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e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′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p>
                    </m:sSup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lg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′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ln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′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C_5_BD.1_2#43e87b57e.choices?vop=1&amp;pid=13d6a3991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875790"/>
                <a:ext cx="10533888" cy="525907"/>
              </a:xfrm>
              <a:prstGeom prst="rect">
                <a:avLst/>
              </a:prstGeom>
              <a:blipFill>
                <a:blip r:embed="rId3"/>
                <a:stretch>
                  <a:fillRect l="-1389" b="-1511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5_AS.3_1#43e87b57e?vop=1&amp;pid=13d6a3991&amp;color=0,0,0&amp;vtp=1&amp;bbb=1"/>
              <p:cNvSpPr/>
              <p:nvPr/>
            </p:nvSpPr>
            <p:spPr>
              <a:xfrm>
                <a:off x="832104" y="2412809"/>
                <a:ext cx="10533888" cy="20307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【解析】对于A，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)′=3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，故A错误；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对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于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)′=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，故B错误；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对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于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lg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)′=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ln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，故C正确；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对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于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)′=−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，故D错误.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故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选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5" name="QC_5_AS.3_1#43e87b57e?vop=1&amp;pid=13d6a3991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412809"/>
                <a:ext cx="10533888" cy="2030730"/>
              </a:xfrm>
              <a:prstGeom prst="rect">
                <a:avLst/>
              </a:prstGeom>
              <a:blipFill>
                <a:blip r:embed="rId4"/>
                <a:stretch>
                  <a:fillRect l="-1389" b="-660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&amp;si=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BD.4_1#0846448ad?vop=1&amp;pid=13d6a3991&amp;color=0,0,0&amp;vtp=1&amp;bt=1&amp;bbb=1"/>
              <p:cNvSpPr/>
              <p:nvPr/>
            </p:nvSpPr>
            <p:spPr>
              <a:xfrm>
                <a:off x="832104" y="1508760"/>
                <a:ext cx="10533888" cy="4699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2.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已知函数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limLow>
                      <m:limLowPr>
                        <m:ctrlPr>
                          <a:rPr lang="en-US" altLang="zh-CN" sz="1800" b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limLow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lim</m:t>
                        </m:r>
                      </m:e>
                      <m:li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Δ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→0</m:t>
                        </m:r>
                      </m:lim>
                    </m:limLow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𝑓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(2+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Δ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)−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𝑓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(2)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Δ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(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2" name="QC_5_BD.4_1#0846448ad?vop=1&amp;pid=13d6a3991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469900"/>
              </a:xfrm>
              <a:prstGeom prst="rect">
                <a:avLst/>
              </a:prstGeom>
              <a:blipFill>
                <a:blip r:embed="rId3"/>
                <a:stretch>
                  <a:fillRect l="-1389" b="-1168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5_AN.5_1#0846448ad.bracket?vop=1&amp;pid=13d6a3991&amp;color=0,0,0&amp;vpa=2&amp;vtp=1"/>
          <p:cNvSpPr/>
          <p:nvPr/>
        </p:nvSpPr>
        <p:spPr>
          <a:xfrm>
            <a:off x="5545931" y="1771142"/>
            <a:ext cx="331788" cy="26809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2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D</a:t>
            </a:r>
            <a:endParaRPr lang="en-US" altLang="zh-CN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5_BD.4_2#0846448ad.choices?vop=1&amp;pid=13d6a3991&amp;color=0,0,0&amp;vtp=1&amp;bbb=1"/>
              <p:cNvSpPr/>
              <p:nvPr/>
            </p:nvSpPr>
            <p:spPr>
              <a:xfrm>
                <a:off x="832104" y="1980628"/>
                <a:ext cx="10533888" cy="54825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4700"/>
                  </a:lnSpc>
                  <a:tabLst>
                    <a:tab pos="2757297" algn="l"/>
                    <a:tab pos="5578094" algn="l"/>
                    <a:tab pos="8106791" algn="l"/>
                  </a:tabLst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ln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25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ln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ln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25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ln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C_5_BD.4_2#0846448ad.choices?vop=1&amp;pid=13d6a3991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980628"/>
                <a:ext cx="10533888" cy="548259"/>
              </a:xfrm>
              <a:prstGeom prst="rect">
                <a:avLst/>
              </a:prstGeom>
              <a:blipFill>
                <a:blip r:embed="rId4"/>
                <a:stretch>
                  <a:fillRect l="-1389" b="-1444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5_AS.6_1#0846448ad?vop=1&amp;pid=13d6a3991&amp;color=0,0,0&amp;vtp=1&amp;bbb=1"/>
              <p:cNvSpPr/>
              <p:nvPr/>
            </p:nvSpPr>
            <p:spPr>
              <a:xfrm>
                <a:off x="832104" y="2534475"/>
                <a:ext cx="10533888" cy="18034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</a:t>
                </a:r>
                <a14:m>
                  <m:oMath xmlns:m="http://schemas.openxmlformats.org/officeDocument/2006/math">
                    <m:limLow>
                      <m:limLowPr>
                        <m:ctrlPr>
                          <a:rPr lang="en-US" altLang="zh-CN" sz="1800" b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limLow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lim</m:t>
                        </m:r>
                      </m:e>
                      <m:li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Δ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→0</m:t>
                        </m:r>
                      </m:lim>
                    </m:limLow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   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𝑓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(2+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Δ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)−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𝑓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(2)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Δ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limLow>
                      <m:limLowPr>
                        <m:ctrlPr>
                          <a:rPr lang="en-US" altLang="zh-CN" sz="18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limLow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lim</m:t>
                        </m:r>
                      </m:e>
                      <m:li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Δ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→0</m:t>
                        </m:r>
                      </m:lim>
                    </m:limLow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   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𝑓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(2+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Δ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)−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𝑓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(2)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Δ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′(2)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由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于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5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故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′(2)=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25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ln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故</a:t>
                </a:r>
                <a14:m>
                  <m:oMath xmlns:m="http://schemas.openxmlformats.org/officeDocument/2006/math">
                    <m:limLow>
                      <m:limLowPr>
                        <m:ctrlPr>
                          <a:rPr lang="en-US" altLang="zh-CN" sz="1800" b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limLow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lim</m:t>
                        </m:r>
                      </m:e>
                      <m:li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Δ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→0</m:t>
                        </m:r>
                      </m:lim>
                    </m:limLow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   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𝑓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(2+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Δ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)−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𝑓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(2)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Δ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25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ln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，故选D.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5" name="QC_5_AS.6_1#0846448ad?vop=1&amp;pid=13d6a3991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534475"/>
                <a:ext cx="10533888" cy="1803400"/>
              </a:xfrm>
              <a:prstGeom prst="rect">
                <a:avLst/>
              </a:prstGeom>
              <a:blipFill>
                <a:blip r:embed="rId5"/>
                <a:stretch>
                  <a:fillRect l="-1389" b="-304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&amp;si=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BD.7_1#ebf7f1b6b?vop=1&amp;pid=13d6a3991&amp;color=0,0,0&amp;vtp=1&amp;bt=1&amp;bbb=1&amp;hb=1"/>
              <p:cNvSpPr/>
              <p:nvPr/>
            </p:nvSpPr>
            <p:spPr>
              <a:xfrm>
                <a:off x="832104" y="1508760"/>
                <a:ext cx="10533888" cy="11893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3.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新定义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已知函数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及其导数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𝑓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′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，若存在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使得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𝑓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′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，则称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是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的一个“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巧值点”，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给出下列四个函数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：（1）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)=3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；（2）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；（3）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；（4）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其中有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“巧值点”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的函数的个数是(</a:t>
                </a:r>
                <a:r>
                  <a:rPr lang="en-US" altLang="zh-CN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C_5_BD.7_1#ebf7f1b6b?vop=1&amp;pid=13d6a3991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1189355"/>
              </a:xfrm>
              <a:prstGeom prst="rect">
                <a:avLst/>
              </a:prstGeom>
              <a:blipFill>
                <a:blip r:embed="rId3"/>
                <a:stretch>
                  <a:fillRect l="-1389" r="-2315" b="-1179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5_AN.8_1#ebf7f1b6b.bracket?vop=1&amp;pid=13d6a3991&amp;color=0,0,0&amp;vpa=3&amp;vtp=1"/>
          <p:cNvSpPr/>
          <p:nvPr/>
        </p:nvSpPr>
        <p:spPr>
          <a:xfrm>
            <a:off x="4444460" y="2333625"/>
            <a:ext cx="331788" cy="35382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C</a:t>
            </a:r>
            <a:endParaRPr lang="en-US" altLang="zh-CN" dirty="0"/>
          </a:p>
        </p:txBody>
      </p:sp>
      <p:sp>
        <p:nvSpPr>
          <p:cNvPr id="4" name="QC_5_BD.7_2#ebf7f1b6b.choices?vop=1&amp;pid=13d6a3991&amp;color=0,0,0&amp;vtp=1&amp;bbb=1"/>
          <p:cNvSpPr/>
          <p:nvPr/>
        </p:nvSpPr>
        <p:spPr>
          <a:xfrm>
            <a:off x="832104" y="2746565"/>
            <a:ext cx="10533888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200"/>
              </a:lnSpc>
              <a:tabLst>
                <a:tab pos="2700147" algn="l"/>
                <a:tab pos="5374894" algn="l"/>
                <a:tab pos="8049641" algn="l"/>
              </a:tabLst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3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4</a:t>
            </a:r>
            <a:endParaRPr lang="en-US" altLang="zh-CN" sz="18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5_AS.9_1#ebf7f1b6b?vop=1&amp;pid=13d6a3991&amp;color=0,0,0&amp;vtp=1&amp;bbb=1"/>
              <p:cNvSpPr/>
              <p:nvPr/>
            </p:nvSpPr>
            <p:spPr>
              <a:xfrm>
                <a:off x="832104" y="3119882"/>
                <a:ext cx="10533888" cy="77285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【解析】（1）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∵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不存在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使得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)=3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没有“巧值点”.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2）由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)=2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，令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，即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，解得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或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有“巧值点”.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5" name="QC_5_AS.9_1#ebf7f1b6b?vop=1&amp;pid=13d6a3991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3119882"/>
                <a:ext cx="10533888" cy="772859"/>
              </a:xfrm>
              <a:prstGeom prst="rect">
                <a:avLst/>
              </a:prstGeom>
              <a:blipFill>
                <a:blip r:embed="rId4"/>
                <a:stretch>
                  <a:fillRect l="-1389" b="-1732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QC_5_AS.9_2#ebf7f1b6b?htil=1&amp;vop=1&amp;pid=13d6a3991&amp;color=0,0,0&amp;tib=255,255,255&amp;vtp=1" descr="preencoded.pn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250577" y="4028567"/>
            <a:ext cx="1664208" cy="1444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7" name="QC_5_AS.9_3#ebf7f1b6b?htil=1&amp;vop=1&amp;pid=13d6a3991&amp;color=0,0,0&amp;vtp=1&amp;bbb=1"/>
              <p:cNvSpPr/>
              <p:nvPr/>
            </p:nvSpPr>
            <p:spPr>
              <a:xfrm>
                <a:off x="832104" y="3901567"/>
                <a:ext cx="8741664" cy="52584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5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（3）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，作出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的大致图象如图，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7" name="QC_5_AS.9_3#ebf7f1b6b?htil=1&amp;vop=1&amp;pid=13d6a3991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3901567"/>
                <a:ext cx="8741664" cy="525844"/>
              </a:xfrm>
              <a:prstGeom prst="rect">
                <a:avLst/>
              </a:prstGeom>
              <a:blipFill>
                <a:blip r:embed="rId6"/>
                <a:stretch>
                  <a:fillRect l="-1674" b="-1627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" name="QC_5_AS.9_4#ebf7f1b6b?htil=1&amp;vop=1&amp;pid=13d6a3991&amp;color=0,0,0&amp;vtp=1&amp;bbb=1"/>
              <p:cNvSpPr/>
              <p:nvPr/>
            </p:nvSpPr>
            <p:spPr>
              <a:xfrm>
                <a:off x="832104" y="4438841"/>
                <a:ext cx="8741664" cy="14465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由图象知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有解，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有“巧值点”.</a:t>
                </a:r>
                <a:endParaRPr lang="en-US" altLang="zh-CN" sz="1800" dirty="0"/>
              </a:p>
              <a:p>
                <a:pPr latinLnBrk="1">
                  <a:lnSpc>
                    <a:spcPts val="4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4）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∵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有“巧值点”.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故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有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“巧值点”的函数有3个.故选C.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8" name="QC_5_AS.9_4#ebf7f1b6b?htil=1&amp;vop=1&amp;pid=13d6a3991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4438841"/>
                <a:ext cx="8741664" cy="1446530"/>
              </a:xfrm>
              <a:prstGeom prst="rect">
                <a:avLst/>
              </a:prstGeom>
              <a:blipFill>
                <a:blip r:embed="rId7"/>
                <a:stretch>
                  <a:fillRect l="-1674" b="-1012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  <p:bldP spid="7" grpId="0" build="p" animBg="1"/>
      <p:bldP spid="8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&amp;si=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BD.10_1#76d3d2889?vop=1&amp;pid=91c7c503a&amp;color=0,0,0&amp;vtp=1&amp;bt=1&amp;bbb=1"/>
              <p:cNvSpPr/>
              <p:nvPr/>
            </p:nvSpPr>
            <p:spPr>
              <a:xfrm>
                <a:off x="832104" y="1508760"/>
                <a:ext cx="10533888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4.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曲线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(0,1)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处的切线方程为(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C_5_BD.10_1#76d3d2889?vop=1&amp;pid=91c7c503a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360680"/>
              </a:xfrm>
              <a:prstGeom prst="rect">
                <a:avLst/>
              </a:prstGeom>
              <a:blipFill>
                <a:blip r:embed="rId3"/>
                <a:stretch>
                  <a:fillRect l="-1389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5_AN.11_1#76d3d2889.bracket?vop=1&amp;pid=91c7c503a&amp;color=0,0,0&amp;vpa=4&amp;vtp=1"/>
          <p:cNvSpPr/>
          <p:nvPr/>
        </p:nvSpPr>
        <p:spPr>
          <a:xfrm>
            <a:off x="5304314" y="1504950"/>
            <a:ext cx="331788" cy="36334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2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B</a:t>
            </a:r>
            <a:endParaRPr lang="en-US" altLang="zh-CN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5_BD.10_2#76d3d2889.choices?vop=1&amp;pid=91c7c503a&amp;color=0,0,0&amp;vtp=1&amp;bbb=1"/>
              <p:cNvSpPr/>
              <p:nvPr/>
            </p:nvSpPr>
            <p:spPr>
              <a:xfrm>
                <a:off x="832104" y="1917763"/>
                <a:ext cx="10533888" cy="35623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200"/>
                  </a:lnSpc>
                  <a:tabLst>
                    <a:tab pos="2592197" algn="l"/>
                    <a:tab pos="5031994" algn="l"/>
                    <a:tab pos="7586091" algn="l"/>
                  </a:tabLst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</m:t>
                    </m:r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</m:t>
                    </m:r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e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</m:t>
                    </m:r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e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C_5_BD.10_2#76d3d2889.choices?vop=1&amp;pid=91c7c503a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917763"/>
                <a:ext cx="10533888" cy="356235"/>
              </a:xfrm>
              <a:prstGeom prst="rect">
                <a:avLst/>
              </a:prstGeom>
              <a:blipFill>
                <a:blip r:embed="rId4"/>
                <a:stretch>
                  <a:fillRect l="-1389" b="-4137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5_AS.12_1#76d3d2889?vop=1&amp;pid=91c7c503a&amp;color=0,0,0&amp;vtp=1&amp;bbb=1"/>
              <p:cNvSpPr/>
              <p:nvPr/>
            </p:nvSpPr>
            <p:spPr>
              <a:xfrm>
                <a:off x="832104" y="2320353"/>
                <a:ext cx="10533888" cy="3638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</a:t>
                </a:r>
                <a:r>
                  <a:rPr lang="en-US" altLang="zh-CN" sz="1800" b="0" i="0" spc="-5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解析】因为</a:t>
                </a:r>
                <a14:m>
                  <m:oMath xmlns:m="http://schemas.openxmlformats.org/officeDocument/2006/math">
                    <m:r>
                      <a:rPr lang="en-US" altLang="zh-CN" sz="1800" b="0" i="0" spc="-5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 spc="-5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pc="-5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 spc="-5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pc="-5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sSup>
                      <m:sSupPr>
                        <m:ctrlPr>
                          <a:rPr lang="en-US" altLang="zh-CN" sz="1800" b="0" i="1" spc="-5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 spc="-5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 spc="-5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</m:oMath>
                </a14:m>
                <a:r>
                  <a:rPr lang="en-US" altLang="zh-CN" sz="1800" b="0" i="0" spc="-5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a:rPr lang="en-US" altLang="zh-CN" sz="1800" b="0" i="0" spc="-5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 spc="-5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pc="-5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′(0)=1</m:t>
                    </m:r>
                  </m:oMath>
                </a14:m>
                <a:r>
                  <a:rPr lang="en-US" altLang="zh-CN" sz="1800" b="0" i="0" spc="-5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，故曲线</a:t>
                </a:r>
                <a14:m>
                  <m:oMath xmlns:m="http://schemas.openxmlformats.org/officeDocument/2006/math">
                    <m:r>
                      <a:rPr lang="en-US" altLang="zh-CN" sz="1800" b="0" i="0" spc="-5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pc="-5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pc="-5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pc="-5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sSup>
                      <m:sSupPr>
                        <m:ctrlPr>
                          <a:rPr lang="en-US" altLang="zh-CN" sz="1800" b="0" i="1" spc="-5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 spc="-5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 spc="-5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</m:oMath>
                </a14:m>
                <a:r>
                  <a:rPr lang="en-US" altLang="zh-CN" sz="1800" b="0" i="0" spc="-5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在点</a:t>
                </a:r>
                <a14:m>
                  <m:oMath xmlns:m="http://schemas.openxmlformats.org/officeDocument/2006/math">
                    <m:r>
                      <a:rPr lang="en-US" altLang="zh-CN" sz="1800" b="0" i="0" spc="-5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(0,1)</m:t>
                    </m:r>
                  </m:oMath>
                </a14:m>
                <a:r>
                  <a:rPr lang="en-US" altLang="zh-CN" sz="1800" b="0" i="0" spc="-5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处的切线方程为</a:t>
                </a:r>
                <a14:m>
                  <m:oMath xmlns:m="http://schemas.openxmlformats.org/officeDocument/2006/math">
                    <m:r>
                      <a:rPr lang="en-US" altLang="zh-CN" sz="1800" b="0" i="0" spc="-5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 spc="-5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 spc="-5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pc="-5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spc="-5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，故选B．</a:t>
                </a:r>
                <a:endParaRPr lang="en-US" altLang="zh-CN" sz="1800" spc="-50" dirty="0"/>
              </a:p>
            </p:txBody>
          </p:sp>
        </mc:Choice>
        <mc:Fallback>
          <p:sp>
            <p:nvSpPr>
              <p:cNvPr id="5" name="QC_5_AS.12_1#76d3d2889?vop=1&amp;pid=91c7c503a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320353"/>
                <a:ext cx="10533888" cy="363855"/>
              </a:xfrm>
              <a:prstGeom prst="rect">
                <a:avLst/>
              </a:prstGeom>
              <a:blipFill>
                <a:blip r:embed="rId5"/>
                <a:stretch>
                  <a:fillRect l="-1389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&amp;si=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BD.13_1#b4f65e871?vop=1&amp;pid=91c7c503a&amp;color=0,0,0&amp;vtp=1&amp;bt=1&amp;bbb=1"/>
              <p:cNvSpPr/>
              <p:nvPr/>
            </p:nvSpPr>
            <p:spPr>
              <a:xfrm>
                <a:off x="832104" y="1508760"/>
                <a:ext cx="10533888" cy="36131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5.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若直线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是曲线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</m:rad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的切线，则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(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C_5_BD.13_1#b4f65e871?vop=1&amp;pid=91c7c503a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361315"/>
              </a:xfrm>
              <a:prstGeom prst="rect">
                <a:avLst/>
              </a:prstGeom>
              <a:blipFill>
                <a:blip r:embed="rId3"/>
                <a:stretch>
                  <a:fillRect l="-1389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5_AN.14_1#b4f65e871.bracket?vop=1&amp;pid=91c7c503a&amp;color=0,0,0&amp;vpa=5&amp;vtp=1"/>
          <p:cNvSpPr/>
          <p:nvPr/>
        </p:nvSpPr>
        <p:spPr>
          <a:xfrm>
            <a:off x="6003830" y="1501521"/>
            <a:ext cx="331788" cy="36334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2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B</a:t>
            </a:r>
            <a:endParaRPr lang="en-US" altLang="zh-CN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5_BD.13_2#b4f65e871.choices?vop=1&amp;pid=91c7c503a&amp;color=0,0,0&amp;vtp=1&amp;bbb=1"/>
              <p:cNvSpPr/>
              <p:nvPr/>
            </p:nvSpPr>
            <p:spPr>
              <a:xfrm>
                <a:off x="832104" y="1872361"/>
                <a:ext cx="10533888" cy="525971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4500"/>
                  </a:lnSpc>
                  <a:tabLst>
                    <a:tab pos="2725547" algn="l"/>
                    <a:tab pos="5387594" algn="l"/>
                    <a:tab pos="8062341" algn="l"/>
                  </a:tabLst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0</a:t>
                </a:r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C_5_BD.13_2#b4f65e871.choices?vop=1&amp;pid=91c7c503a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872361"/>
                <a:ext cx="10533888" cy="525971"/>
              </a:xfrm>
              <a:prstGeom prst="rect">
                <a:avLst/>
              </a:prstGeom>
              <a:blipFill>
                <a:blip r:embed="rId4"/>
                <a:stretch>
                  <a:fillRect l="-1389" b="-1627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5_EX.15_1#b4f65e871?vop=1&amp;pid=91c7c503a&amp;color=0,0,0&amp;vtp=1&amp;bbb=1&amp;hb=1"/>
              <p:cNvSpPr/>
              <p:nvPr/>
            </p:nvSpPr>
            <p:spPr>
              <a:xfrm>
                <a:off x="832104" y="2409254"/>
                <a:ext cx="10533888" cy="9353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600"/>
                  </a:lnSpc>
                </a:pP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思路导引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设切点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𝑦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利用导数的几何意义求得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16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再将点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坐标代入直线和曲线方程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即可求解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5" name="QC_5_EX.15_1#b4f65e871?vop=1&amp;pid=91c7c503a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409254"/>
                <a:ext cx="10533888" cy="935355"/>
              </a:xfrm>
              <a:prstGeom prst="rect">
                <a:avLst/>
              </a:prstGeom>
              <a:blipFill>
                <a:blip r:embed="rId5"/>
                <a:stretch>
                  <a:fillRect l="-1389" r="-3067" b="-1493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QC_5_AS.16_1#b4f65e871?vop=1&amp;pid=91c7c503a&amp;color=0,0,0&amp;vtp=1&amp;bbb=1"/>
              <p:cNvSpPr/>
              <p:nvPr/>
            </p:nvSpPr>
            <p:spPr>
              <a:xfrm>
                <a:off x="832104" y="3348990"/>
                <a:ext cx="10533888" cy="21450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</m:rad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</m:rad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由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题可知切线斜率为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2,设切点为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𝑦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，则切线斜率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radPr>
                          <m:deg/>
                          <m:e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0</m:t>
                                </m:r>
                              </m:sub>
                            </m:sSub>
                          </m:e>
                        </m:rad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，解得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16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因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在直线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𝑦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，又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𝑦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</m:sub>
                        </m:sSub>
                      </m:e>
                    </m:rad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故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选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6" name="QC_5_AS.16_1#b4f65e871?vop=1&amp;pid=91c7c503a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3348990"/>
                <a:ext cx="10533888" cy="2145030"/>
              </a:xfrm>
              <a:prstGeom prst="rect">
                <a:avLst/>
              </a:prstGeom>
              <a:blipFill>
                <a:blip r:embed="rId6"/>
                <a:stretch>
                  <a:fillRect l="-1389" b="-653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  <p:bldP spid="6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&amp;si=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BD.17_1#3ec3bb1e5?vop=1&amp;pid=91c7c503a&amp;color=0,0,0&amp;vtp=1&amp;bt=1&amp;bbb=1"/>
              <p:cNvSpPr/>
              <p:nvPr/>
            </p:nvSpPr>
            <p:spPr>
              <a:xfrm>
                <a:off x="832104" y="1508760"/>
                <a:ext cx="10533888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6.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曲线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上的点到直线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+1=0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的最短距离是(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C_5_BD.17_1#3ec3bb1e5?vop=1&amp;pid=91c7c503a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360680"/>
              </a:xfrm>
              <a:prstGeom prst="rect">
                <a:avLst/>
              </a:prstGeom>
              <a:blipFill>
                <a:blip r:embed="rId3"/>
                <a:stretch>
                  <a:fillRect l="-1389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5_AN.18_1#3ec3bb1e5.bracket?vop=1&amp;pid=91c7c503a&amp;color=0,0,0&amp;vpa=6&amp;vtp=1"/>
          <p:cNvSpPr/>
          <p:nvPr/>
        </p:nvSpPr>
        <p:spPr>
          <a:xfrm>
            <a:off x="6947567" y="1504950"/>
            <a:ext cx="331788" cy="36334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2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A</a:t>
            </a:r>
            <a:endParaRPr lang="en-US" altLang="zh-CN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5_BD.17_2#3ec3bb1e5.choices?vop=1&amp;pid=91c7c503a&amp;color=0,0,0&amp;vtp=1&amp;bbb=1"/>
              <p:cNvSpPr/>
              <p:nvPr/>
            </p:nvSpPr>
            <p:spPr>
              <a:xfrm>
                <a:off x="832104" y="1875790"/>
                <a:ext cx="10533888" cy="46170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700"/>
                  </a:lnSpc>
                  <a:tabLst>
                    <a:tab pos="2687447" algn="l"/>
                    <a:tab pos="5209794" algn="l"/>
                    <a:tab pos="7986141" algn="l"/>
                  </a:tabLst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</m:rad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B.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2</a:t>
                </a:r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</m:rad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e</m:t>
                    </m:r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e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C_5_BD.17_2#3ec3bb1e5.choices?vop=1&amp;pid=91c7c503a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875790"/>
                <a:ext cx="10533888" cy="461709"/>
              </a:xfrm>
              <a:prstGeom prst="rect">
                <a:avLst/>
              </a:prstGeom>
              <a:blipFill>
                <a:blip r:embed="rId4"/>
                <a:stretch>
                  <a:fillRect l="-1389" b="-1866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5_AS.19_1#3ec3bb1e5?vop=1&amp;pid=91c7c503a&amp;color=0,0,0&amp;vtp=1&amp;bbb=1&amp;hb=1"/>
              <p:cNvSpPr/>
              <p:nvPr/>
            </p:nvSpPr>
            <p:spPr>
              <a:xfrm>
                <a:off x="832104" y="2337626"/>
                <a:ext cx="10533888" cy="21704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【解析】设与直线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+1=0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平行的直线与曲线相切于点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</m:sub>
                        </m:sSub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，曲线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上的点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到直线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+1=0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的距离是所求的最短距离，</a:t>
                </a:r>
                <a:endParaRPr lang="en-US" altLang="zh-CN" sz="1800" dirty="0"/>
              </a:p>
              <a:p>
                <a:pPr latinLnBrk="1">
                  <a:lnSpc>
                    <a:spcPts val="40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故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切点坐标为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(1,0)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(1,0)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到直线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+1=0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的距离是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|1−0+1|</m:t>
                        </m:r>
                      </m:num>
                      <m:den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1+</m:t>
                            </m:r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(−1)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p>
                            </m:sSup>
                          </m:e>
                        </m:rad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</m:ra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以曲线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上的点到直线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+1=0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的最短距离是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</m:ra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故选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endParaRPr lang="en-US" altLang="zh-CN" dirty="0"/>
              </a:p>
            </p:txBody>
          </p:sp>
        </mc:Choice>
        <mc:Fallback>
          <p:sp>
            <p:nvSpPr>
              <p:cNvPr id="5" name="QC_5_AS.19_1#3ec3bb1e5?vop=1&amp;pid=91c7c503a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337626"/>
                <a:ext cx="10533888" cy="2170430"/>
              </a:xfrm>
              <a:prstGeom prst="rect">
                <a:avLst/>
              </a:prstGeom>
              <a:blipFill>
                <a:blip r:embed="rId5"/>
                <a:stretch>
                  <a:fillRect l="-1389" r="-637" b="-616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&amp;si=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BD.20_1#4b754d579?vop=1&amp;pid=91c7c503a&amp;color=0,0,0&amp;vtp=1&amp;bt=1&amp;bbb=1"/>
              <p:cNvSpPr/>
              <p:nvPr/>
            </p:nvSpPr>
            <p:spPr>
              <a:xfrm>
                <a:off x="832104" y="1508760"/>
                <a:ext cx="10533888" cy="50101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7.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已知点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在曲线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cos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sin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为曲线在点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处的切线的倾斜角，则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的取值范围是(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2" name="QC_5_BD.20_1#4b754d579?vop=1&amp;pid=91c7c503a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501015"/>
              </a:xfrm>
              <a:prstGeom prst="rect">
                <a:avLst/>
              </a:prstGeom>
              <a:blipFill>
                <a:blip r:embed="rId3"/>
                <a:stretch>
                  <a:fillRect l="-1389" b="-1585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5_AN.21_1#4b754d579.bracket?vop=1&amp;pid=91c7c503a&amp;color=0,0,0&amp;vpa=7&amp;vtp=1"/>
          <p:cNvSpPr/>
          <p:nvPr/>
        </p:nvSpPr>
        <p:spPr>
          <a:xfrm>
            <a:off x="10571131" y="1714563"/>
            <a:ext cx="331788" cy="26809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2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A</a:t>
            </a:r>
            <a:endParaRPr lang="en-US" altLang="zh-CN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5_BD.20_2#4b754d579.choices?vop=1&amp;pid=91c7c503a&amp;color=0,0,0&amp;vtp=1&amp;bbb=1"/>
              <p:cNvSpPr/>
              <p:nvPr/>
            </p:nvSpPr>
            <p:spPr>
              <a:xfrm>
                <a:off x="832104" y="2017585"/>
                <a:ext cx="10533888" cy="52565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4500"/>
                  </a:lnSpc>
                  <a:tabLst>
                    <a:tab pos="3122422" algn="l"/>
                    <a:tab pos="5355844" algn="l"/>
                    <a:tab pos="7678166" algn="l"/>
                  </a:tabLst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[0,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]∪[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[0,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]</m:t>
                    </m:r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[0,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]∪[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]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C_5_BD.20_2#4b754d579.choices?vop=1&amp;pid=91c7c503a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017585"/>
                <a:ext cx="10533888" cy="525653"/>
              </a:xfrm>
              <a:prstGeom prst="rect">
                <a:avLst/>
              </a:prstGeom>
              <a:blipFill>
                <a:blip r:embed="rId4"/>
                <a:stretch>
                  <a:fillRect l="-1389" b="-1511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5_AS.22_1#4b754d579?vop=1&amp;pid=91c7c503a&amp;color=0,0,0&amp;vtp=1&amp;bbb=1"/>
              <p:cNvSpPr/>
              <p:nvPr/>
            </p:nvSpPr>
            <p:spPr>
              <a:xfrm>
                <a:off x="832104" y="2555874"/>
                <a:ext cx="10533888" cy="12573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∵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cos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sin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′=−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．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设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𝑦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，则曲线在点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处的切线的斜率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tan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∴−1≤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tan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∵0≤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的取值范围为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[0,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]∪[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．故选A.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5" name="QC_5_AS.22_1#4b754d579?vop=1&amp;pid=91c7c503a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555874"/>
                <a:ext cx="10533888" cy="1257300"/>
              </a:xfrm>
              <a:prstGeom prst="rect">
                <a:avLst/>
              </a:prstGeom>
              <a:blipFill>
                <a:blip r:embed="rId5"/>
                <a:stretch>
                  <a:fillRect l="-1389" b="-628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1455</Words>
  <Application>Microsoft Office PowerPoint</Application>
  <PresentationFormat>宽屏</PresentationFormat>
  <Paragraphs>102</Paragraphs>
  <Slides>13</Slides>
  <Notes>13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13</vt:i4>
      </vt:variant>
    </vt:vector>
  </HeadingPairs>
  <TitlesOfParts>
    <vt:vector size="20" baseType="lpstr">
      <vt:lpstr>Arial (正文)</vt:lpstr>
      <vt:lpstr>SimHei</vt:lpstr>
      <vt:lpstr>SimSun</vt:lpstr>
      <vt:lpstr>微软雅黑</vt:lpstr>
      <vt:lpstr>Arial</vt:lpstr>
      <vt:lpstr>Cambria Math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cp:lastModifiedBy>Administrator</cp:lastModifiedBy>
  <cp:revision>2</cp:revision>
  <dcterms:created xsi:type="dcterms:W3CDTF">2025-10-22T07:08:04Z</dcterms:created>
  <dcterms:modified xsi:type="dcterms:W3CDTF">2025-10-22T07:10:32Z</dcterms:modified>
  <cp:category/>
  <cp:contentStatus/>
</cp:coreProperties>
</file>